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24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3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</p:sldIdLst>
  <p:sldSz cy="5143500" cx="9144000"/>
  <p:notesSz cx="6858000" cy="9144000"/>
  <p:embeddedFontLst>
    <p:embeddedFont>
      <p:font typeface="Helvetica Neue"/>
      <p:regular r:id="rId29"/>
      <p:bold r:id="rId30"/>
      <p:italic r:id="rId31"/>
      <p:boldItalic r:id="rId3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font" Target="fonts/HelveticaNeue-regular.fntdata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font" Target="fonts/HelveticaNeue-italic.fntdata"/><Relationship Id="rId30" Type="http://schemas.openxmlformats.org/officeDocument/2006/relationships/font" Target="fonts/HelveticaNeue-bold.fntdata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32" Type="http://schemas.openxmlformats.org/officeDocument/2006/relationships/font" Target="fonts/HelveticaNeue-boldItalic.fntdata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7" name="Google Shape;57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16cdad0f891_0_5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5" name="Google Shape;125;g16cdad0f891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16e22823514_0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16e22823514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16e22823514_0_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16e22823514_0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16e22823514_0_6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0" name="Google Shape;150;g16e22823514_0_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16e22823514_0_1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8" name="Google Shape;158;g16e22823514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16e22823514_0_2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5" name="Google Shape;165;g16e22823514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16e22823514_0_2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2" name="Google Shape;172;g16e22823514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9" name="Google Shape;179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6" name="Google Shape;186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4" name="Google Shape;194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6" name="Google Shape;66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2" name="Google Shape;202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1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9" name="Google Shape;209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7" name="Google Shape;217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1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4" name="Google Shape;224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1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1" name="Google Shape;231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16cdad0f891_0_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4" name="Google Shape;74;g16cdad0f891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16e22823514_0_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16e22823514_0_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16cdad0f891_0_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0" name="Google Shape;90;g16cdad0f891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16cdad0f891_0_1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7" name="Google Shape;97;g16cdad0f891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4" name="Google Shape;104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1" name="Google Shape;111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16cdad0f891_0_5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8" name="Google Shape;118;g16cdad0f891_0_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type="ctrTitle"/>
          </p:nvPr>
        </p:nvSpPr>
        <p:spPr>
          <a:xfrm>
            <a:off x="311708" y="1113974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311700" y="3203524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8595300" y="4844398"/>
            <a:ext cx="548700" cy="29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5" name="Google Shape;15;p2"/>
          <p:cNvSpPr/>
          <p:nvPr/>
        </p:nvSpPr>
        <p:spPr>
          <a:xfrm>
            <a:off x="0" y="0"/>
            <a:ext cx="9144000" cy="556260"/>
          </a:xfrm>
          <a:prstGeom prst="rect">
            <a:avLst/>
          </a:prstGeom>
          <a:solidFill>
            <a:srgbClr val="BF57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" name="Google Shape;16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533961" y="85848"/>
            <a:ext cx="1648139" cy="3845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4620" y="86106"/>
            <a:ext cx="2286000" cy="3840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1" name="Google Shape;51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2" name="Google Shape;52;p11"/>
          <p:cNvSpPr txBox="1"/>
          <p:nvPr>
            <p:ph idx="12" type="sldNum"/>
          </p:nvPr>
        </p:nvSpPr>
        <p:spPr>
          <a:xfrm>
            <a:off x="8595300" y="4844398"/>
            <a:ext cx="548700" cy="29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/>
          <p:nvPr>
            <p:ph idx="12" type="sldNum"/>
          </p:nvPr>
        </p:nvSpPr>
        <p:spPr>
          <a:xfrm>
            <a:off x="8595300" y="4844398"/>
            <a:ext cx="548700" cy="29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8595300" y="4844398"/>
            <a:ext cx="548700" cy="29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0" name="Google Shape;20;p3"/>
          <p:cNvSpPr txBox="1"/>
          <p:nvPr>
            <p:ph type="title"/>
          </p:nvPr>
        </p:nvSpPr>
        <p:spPr>
          <a:xfrm>
            <a:off x="311700" y="285151"/>
            <a:ext cx="8520600" cy="84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1" name="Google Shape;21;p3"/>
          <p:cNvSpPr txBox="1"/>
          <p:nvPr>
            <p:ph idx="1" type="body"/>
          </p:nvPr>
        </p:nvSpPr>
        <p:spPr>
          <a:xfrm>
            <a:off x="311700" y="1130850"/>
            <a:ext cx="8520600" cy="34381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4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4" name="Google Shape;24;p4"/>
          <p:cNvSpPr txBox="1"/>
          <p:nvPr>
            <p:ph idx="12" type="sldNum"/>
          </p:nvPr>
        </p:nvSpPr>
        <p:spPr>
          <a:xfrm>
            <a:off x="8595300" y="4844398"/>
            <a:ext cx="548700" cy="29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 txBox="1"/>
          <p:nvPr>
            <p:ph type="title"/>
          </p:nvPr>
        </p:nvSpPr>
        <p:spPr>
          <a:xfrm>
            <a:off x="311700" y="0"/>
            <a:ext cx="8520600" cy="84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8" name="Google Shape;28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9" name="Google Shape;29;p5"/>
          <p:cNvSpPr txBox="1"/>
          <p:nvPr>
            <p:ph idx="12" type="sldNum"/>
          </p:nvPr>
        </p:nvSpPr>
        <p:spPr>
          <a:xfrm>
            <a:off x="8595300" y="4844398"/>
            <a:ext cx="548700" cy="29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/>
          <p:nvPr>
            <p:ph idx="12" type="sldNum"/>
          </p:nvPr>
        </p:nvSpPr>
        <p:spPr>
          <a:xfrm>
            <a:off x="8595300" y="4844398"/>
            <a:ext cx="548700" cy="29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2" name="Google Shape;32;p6"/>
          <p:cNvSpPr txBox="1"/>
          <p:nvPr>
            <p:ph type="title"/>
          </p:nvPr>
        </p:nvSpPr>
        <p:spPr>
          <a:xfrm>
            <a:off x="311700" y="285151"/>
            <a:ext cx="8520600" cy="84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5" name="Google Shape;35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6" name="Google Shape;36;p7"/>
          <p:cNvSpPr txBox="1"/>
          <p:nvPr>
            <p:ph idx="12" type="sldNum"/>
          </p:nvPr>
        </p:nvSpPr>
        <p:spPr>
          <a:xfrm>
            <a:off x="8595300" y="4844398"/>
            <a:ext cx="548700" cy="29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9" name="Google Shape;39;p8"/>
          <p:cNvSpPr txBox="1"/>
          <p:nvPr>
            <p:ph idx="12" type="sldNum"/>
          </p:nvPr>
        </p:nvSpPr>
        <p:spPr>
          <a:xfrm>
            <a:off x="8595300" y="4844398"/>
            <a:ext cx="548700" cy="29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" name="Google Shape;42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3" name="Google Shape;43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4" name="Google Shape;44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5" name="Google Shape;45;p9"/>
          <p:cNvSpPr txBox="1"/>
          <p:nvPr>
            <p:ph idx="12" type="sldNum"/>
          </p:nvPr>
        </p:nvSpPr>
        <p:spPr>
          <a:xfrm>
            <a:off x="8595300" y="4844398"/>
            <a:ext cx="548700" cy="29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8" name="Google Shape;48;p10"/>
          <p:cNvSpPr txBox="1"/>
          <p:nvPr>
            <p:ph idx="12" type="sldNum"/>
          </p:nvPr>
        </p:nvSpPr>
        <p:spPr>
          <a:xfrm>
            <a:off x="8595300" y="4844398"/>
            <a:ext cx="548700" cy="29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0" y="4844398"/>
            <a:ext cx="9144000" cy="299102"/>
          </a:xfrm>
          <a:prstGeom prst="rect">
            <a:avLst/>
          </a:prstGeom>
          <a:solidFill>
            <a:srgbClr val="BF57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Google Shape;7;p1"/>
          <p:cNvSpPr txBox="1"/>
          <p:nvPr>
            <p:ph type="title"/>
          </p:nvPr>
        </p:nvSpPr>
        <p:spPr>
          <a:xfrm>
            <a:off x="311700" y="285151"/>
            <a:ext cx="8520600" cy="84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" type="body"/>
          </p:nvPr>
        </p:nvSpPr>
        <p:spPr>
          <a:xfrm>
            <a:off x="311700" y="1130850"/>
            <a:ext cx="8520600" cy="34381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2" type="sldNum"/>
          </p:nvPr>
        </p:nvSpPr>
        <p:spPr>
          <a:xfrm>
            <a:off x="8595300" y="4844398"/>
            <a:ext cx="548700" cy="29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0" name="Google Shape;10;p1"/>
          <p:cNvSpPr txBox="1"/>
          <p:nvPr/>
        </p:nvSpPr>
        <p:spPr>
          <a:xfrm>
            <a:off x="0" y="4870839"/>
            <a:ext cx="2254143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CS391R: Robot Learning (Fall 202</a:t>
            </a:r>
            <a:r>
              <a:rPr lang="en-US" sz="10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2</a:t>
            </a:r>
            <a:r>
              <a:rPr b="0" i="0" lang="en-US" sz="10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)</a:t>
            </a:r>
            <a:endParaRPr b="0" i="0" sz="1000" u="none" cap="none" strike="noStrike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.png"/><Relationship Id="rId4" Type="http://schemas.openxmlformats.org/officeDocument/2006/relationships/hyperlink" Target="https://people.csail.mit.edu/lpk/papers/hpnICRA11Final.pdf" TargetMode="Externa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0.png"/><Relationship Id="rId4" Type="http://schemas.openxmlformats.org/officeDocument/2006/relationships/image" Target="../media/image12.png"/><Relationship Id="rId5" Type="http://schemas.openxmlformats.org/officeDocument/2006/relationships/hyperlink" Target="https://people.csail.mit.edu/lpk/papers/hpnICRA11Final.pdf" TargetMode="Externa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4.png"/><Relationship Id="rId4" Type="http://schemas.openxmlformats.org/officeDocument/2006/relationships/hyperlink" Target="https://people.csail.mit.edu/lpk/papers/hpnICRA11Final.pdf" TargetMode="Externa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hyperlink" Target="https://people.csail.mit.edu/lpk/papers/hpnICRA11Final.pdf" TargetMode="External"/><Relationship Id="rId4" Type="http://schemas.openxmlformats.org/officeDocument/2006/relationships/image" Target="../media/image9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hyperlink" Target="https://people.csail.mit.edu/lpk/papers/hpnICRA11Final.pdf" TargetMode="External"/><Relationship Id="rId4" Type="http://schemas.openxmlformats.org/officeDocument/2006/relationships/image" Target="../media/image3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hyperlink" Target="https://people.csail.mit.edu/lpk/papers/hpnICRA11Final.pdf" TargetMode="External"/><Relationship Id="rId4" Type="http://schemas.openxmlformats.org/officeDocument/2006/relationships/image" Target="../media/image7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hyperlink" Target="https://people.csail.mit.edu/lpk/papers/hpnICRA11Final.pdf" TargetMode="External"/><Relationship Id="rId4" Type="http://schemas.openxmlformats.org/officeDocument/2006/relationships/image" Target="../media/image6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hyperlink" Target="https://people.csail.mit.edu/lpk/papers/hpnICRA11Final.pdf" TargetMode="External"/><Relationship Id="rId4" Type="http://schemas.openxmlformats.org/officeDocument/2006/relationships/image" Target="../media/image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hyperlink" Target="https://www.youtube.com/watch?v=Hyp0fFtDBZI" TargetMode="External"/><Relationship Id="rId4" Type="http://schemas.openxmlformats.org/officeDocument/2006/relationships/hyperlink" Target="https://spectrum.ieee.org/hard-for-robots-autonomous-household-chores" TargetMode="External"/><Relationship Id="rId5" Type="http://schemas.openxmlformats.org/officeDocument/2006/relationships/image" Target="../media/image13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hyperlink" Target="https://www.youtube.com/watch?v=5R-xL9YmdR0" TargetMode="External"/><Relationship Id="rId4" Type="http://schemas.openxmlformats.org/officeDocument/2006/relationships/image" Target="../media/image8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hyperlink" Target="https://www.youtube.com/watch?v=5R-xL9YmdR0" TargetMode="Externa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hyperlink" Target="https://arxiv.org/pdf/2010.01083.pdf" TargetMode="External"/><Relationship Id="rId4" Type="http://schemas.openxmlformats.org/officeDocument/2006/relationships/hyperlink" Target="https://arxiv.org/pdf/1811.08955.pdf" TargetMode="External"/><Relationship Id="rId5" Type="http://schemas.openxmlformats.org/officeDocument/2006/relationships/hyperlink" Target="https://arxiv.org/pdf/2206.10680.pdf" TargetMode="External"/><Relationship Id="rId6" Type="http://schemas.openxmlformats.org/officeDocument/2006/relationships/hyperlink" Target="https://arxiv.org/pdf/2108.04145.pdf" TargetMode="Externa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hyperlink" Target="https://www.oreilly.com/library/view/foundations-of-deep/9780135172490/ch19_appa.xhtml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1.png"/><Relationship Id="rId4" Type="http://schemas.openxmlformats.org/officeDocument/2006/relationships/hyperlink" Target="https://www.youtube.com/watch?v=Hyp0fFtDBZI" TargetMode="Externa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png"/><Relationship Id="rId4" Type="http://schemas.openxmlformats.org/officeDocument/2006/relationships/hyperlink" Target="https://www.youtube.com/watch?v=5R-xL9YmdR0" TargetMode="Externa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hyperlink" Target="https://www.aaai.org/Papers/Workshops/1997/WS-97-10/WS97-10-011.pdf" TargetMode="External"/><Relationship Id="rId4" Type="http://schemas.openxmlformats.org/officeDocument/2006/relationships/hyperlink" Target="https://smartech.gatech.edu/bitstream/handle/1853/36482/stilman-schamburek-ICRA07.pdf?sequence=1" TargetMode="External"/><Relationship Id="rId5" Type="http://schemas.openxmlformats.org/officeDocument/2006/relationships/hyperlink" Target="https://cs.gmu.edu/~plaku/papers/PaperICRA10.pdf" TargetMode="Externa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3"/>
          <p:cNvSpPr txBox="1"/>
          <p:nvPr>
            <p:ph type="ctrTitle"/>
          </p:nvPr>
        </p:nvSpPr>
        <p:spPr>
          <a:xfrm>
            <a:off x="311700" y="1469744"/>
            <a:ext cx="8520600" cy="874263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en-US" sz="3600"/>
              <a:t>Hierarchical Task and Motion Planning in the Now</a:t>
            </a:r>
            <a:endParaRPr sz="3600"/>
          </a:p>
        </p:txBody>
      </p:sp>
      <p:sp>
        <p:nvSpPr>
          <p:cNvPr id="60" name="Google Shape;60;p13"/>
          <p:cNvSpPr txBox="1"/>
          <p:nvPr>
            <p:ph idx="12" type="sldNum"/>
          </p:nvPr>
        </p:nvSpPr>
        <p:spPr>
          <a:xfrm>
            <a:off x="8595300" y="4844398"/>
            <a:ext cx="548700" cy="29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1" name="Google Shape;61;p13"/>
          <p:cNvSpPr txBox="1"/>
          <p:nvPr/>
        </p:nvSpPr>
        <p:spPr>
          <a:xfrm>
            <a:off x="311700" y="2875693"/>
            <a:ext cx="8520600" cy="55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Presenter: </a:t>
            </a:r>
            <a:r>
              <a:rPr lang="en-US" sz="2000">
                <a:solidFill>
                  <a:srgbClr val="595959"/>
                </a:solidFill>
              </a:rPr>
              <a:t>Andrew Wu</a:t>
            </a:r>
            <a:endParaRPr b="0" i="0" sz="2000" u="none" cap="none" strike="noStrik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Google Shape;62;p13"/>
          <p:cNvSpPr txBox="1"/>
          <p:nvPr/>
        </p:nvSpPr>
        <p:spPr>
          <a:xfrm>
            <a:off x="311700" y="3484595"/>
            <a:ext cx="8520600" cy="61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>
                <a:solidFill>
                  <a:srgbClr val="595959"/>
                </a:solidFill>
              </a:rPr>
              <a:t>10/25/2022</a:t>
            </a:r>
            <a:endParaRPr b="0" i="0" sz="2000" u="none" cap="none" strike="noStrik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" name="Google Shape;63;p13"/>
          <p:cNvSpPr txBox="1"/>
          <p:nvPr/>
        </p:nvSpPr>
        <p:spPr>
          <a:xfrm>
            <a:off x="311700" y="2343993"/>
            <a:ext cx="8520600" cy="55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>
                <a:solidFill>
                  <a:srgbClr val="595959"/>
                </a:solidFill>
              </a:rPr>
              <a:t>L. Kaelbling, Tomas Lozano-Perez, 2011</a:t>
            </a:r>
            <a:endParaRPr sz="2000">
              <a:solidFill>
                <a:srgbClr val="595959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2"/>
          <p:cNvSpPr txBox="1"/>
          <p:nvPr>
            <p:ph idx="12" type="sldNum"/>
          </p:nvPr>
        </p:nvSpPr>
        <p:spPr>
          <a:xfrm>
            <a:off x="8595300" y="4844398"/>
            <a:ext cx="548700" cy="29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28" name="Google Shape;128;p22"/>
          <p:cNvSpPr txBox="1"/>
          <p:nvPr>
            <p:ph type="title"/>
          </p:nvPr>
        </p:nvSpPr>
        <p:spPr>
          <a:xfrm>
            <a:off x="311700" y="285151"/>
            <a:ext cx="8520600" cy="84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/>
              <a:t>Algorithm</a:t>
            </a:r>
            <a:endParaRPr/>
          </a:p>
        </p:txBody>
      </p:sp>
      <p:pic>
        <p:nvPicPr>
          <p:cNvPr id="129" name="Google Shape;129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8625" y="1130851"/>
            <a:ext cx="495300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22"/>
          <p:cNvSpPr txBox="1"/>
          <p:nvPr/>
        </p:nvSpPr>
        <p:spPr>
          <a:xfrm>
            <a:off x="222775" y="4444200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2"/>
                </a:solidFill>
              </a:rPr>
              <a:t>Image from </a:t>
            </a:r>
            <a:r>
              <a:rPr lang="en-US" u="sng">
                <a:solidFill>
                  <a:schemeClr val="accent5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the paper</a:t>
            </a:r>
            <a:endParaRPr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3"/>
          <p:cNvSpPr txBox="1"/>
          <p:nvPr>
            <p:ph idx="12" type="sldNum"/>
          </p:nvPr>
        </p:nvSpPr>
        <p:spPr>
          <a:xfrm>
            <a:off x="8595300" y="4844398"/>
            <a:ext cx="548700" cy="299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36" name="Google Shape;136;p23"/>
          <p:cNvSpPr txBox="1"/>
          <p:nvPr>
            <p:ph type="title"/>
          </p:nvPr>
        </p:nvSpPr>
        <p:spPr>
          <a:xfrm>
            <a:off x="311700" y="285151"/>
            <a:ext cx="8520600" cy="845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Example: Washing domain</a:t>
            </a:r>
            <a:endParaRPr/>
          </a:p>
        </p:txBody>
      </p:sp>
      <p:sp>
        <p:nvSpPr>
          <p:cNvPr id="137" name="Google Shape;137;p23"/>
          <p:cNvSpPr txBox="1"/>
          <p:nvPr>
            <p:ph idx="1" type="body"/>
          </p:nvPr>
        </p:nvSpPr>
        <p:spPr>
          <a:xfrm>
            <a:off x="311700" y="1130850"/>
            <a:ext cx="8520600" cy="343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Fluents: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	In(O, R): True if Object O contained in region R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	Overlaps(O, R): True if O overlaps R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	ClearX(R, O1, O2, …): True if R is not overlapped with any Os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	Holding(): Returns object grasped, otherwise None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	Clean(O): True if O is clean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4"/>
          <p:cNvSpPr txBox="1"/>
          <p:nvPr>
            <p:ph idx="12" type="sldNum"/>
          </p:nvPr>
        </p:nvSpPr>
        <p:spPr>
          <a:xfrm>
            <a:off x="8595300" y="4844398"/>
            <a:ext cx="548700" cy="299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43" name="Google Shape;143;p24"/>
          <p:cNvSpPr txBox="1"/>
          <p:nvPr>
            <p:ph type="title"/>
          </p:nvPr>
        </p:nvSpPr>
        <p:spPr>
          <a:xfrm>
            <a:off x="311700" y="285151"/>
            <a:ext cx="8520600" cy="845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Example: Washing domain</a:t>
            </a:r>
            <a:endParaRPr/>
          </a:p>
        </p:txBody>
      </p:sp>
      <p:sp>
        <p:nvSpPr>
          <p:cNvPr id="144" name="Google Shape;144;p24"/>
          <p:cNvSpPr txBox="1"/>
          <p:nvPr>
            <p:ph idx="1" type="body"/>
          </p:nvPr>
        </p:nvSpPr>
        <p:spPr>
          <a:xfrm>
            <a:off x="311700" y="1130850"/>
            <a:ext cx="8520600" cy="343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Place operator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457200" lvl="0" marL="22860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Pick operator</a:t>
            </a:r>
            <a:endParaRPr/>
          </a:p>
        </p:txBody>
      </p:sp>
      <p:pic>
        <p:nvPicPr>
          <p:cNvPr id="145" name="Google Shape;145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1500" y="1568375"/>
            <a:ext cx="3729600" cy="133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09402" y="2838127"/>
            <a:ext cx="4398999" cy="1957775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24"/>
          <p:cNvSpPr txBox="1"/>
          <p:nvPr/>
        </p:nvSpPr>
        <p:spPr>
          <a:xfrm>
            <a:off x="222775" y="4444200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2"/>
                </a:solidFill>
              </a:rPr>
              <a:t>Image from </a:t>
            </a:r>
            <a:r>
              <a:rPr lang="en-US" u="sng">
                <a:solidFill>
                  <a:schemeClr val="accent5"/>
                </a:solidFill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the paper</a:t>
            </a:r>
            <a:endParaRPr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5"/>
          <p:cNvSpPr txBox="1"/>
          <p:nvPr>
            <p:ph idx="12" type="sldNum"/>
          </p:nvPr>
        </p:nvSpPr>
        <p:spPr>
          <a:xfrm>
            <a:off x="8595300" y="4844398"/>
            <a:ext cx="548700" cy="29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53" name="Google Shape;153;p25"/>
          <p:cNvSpPr txBox="1"/>
          <p:nvPr>
            <p:ph type="title"/>
          </p:nvPr>
        </p:nvSpPr>
        <p:spPr>
          <a:xfrm>
            <a:off x="311700" y="285151"/>
            <a:ext cx="8520600" cy="84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/>
              <a:t>Let’s remind ourselves:</a:t>
            </a:r>
            <a:endParaRPr/>
          </a:p>
        </p:txBody>
      </p:sp>
      <p:pic>
        <p:nvPicPr>
          <p:cNvPr id="154" name="Google Shape;154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8625" y="1130851"/>
            <a:ext cx="495300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25"/>
          <p:cNvSpPr txBox="1"/>
          <p:nvPr/>
        </p:nvSpPr>
        <p:spPr>
          <a:xfrm>
            <a:off x="222775" y="4444200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2"/>
                </a:solidFill>
              </a:rPr>
              <a:t>Image from </a:t>
            </a:r>
            <a:r>
              <a:rPr lang="en-US" u="sng">
                <a:solidFill>
                  <a:schemeClr val="accent5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the paper</a:t>
            </a:r>
            <a:endParaRPr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6"/>
          <p:cNvSpPr txBox="1"/>
          <p:nvPr>
            <p:ph idx="12" type="sldNum"/>
          </p:nvPr>
        </p:nvSpPr>
        <p:spPr>
          <a:xfrm>
            <a:off x="8595300" y="4844398"/>
            <a:ext cx="548700" cy="29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61" name="Google Shape;161;p26"/>
          <p:cNvSpPr txBox="1"/>
          <p:nvPr/>
        </p:nvSpPr>
        <p:spPr>
          <a:xfrm>
            <a:off x="222775" y="4444200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2"/>
                </a:solidFill>
              </a:rPr>
              <a:t>Image from </a:t>
            </a:r>
            <a:r>
              <a:rPr lang="en-US" u="sng">
                <a:solidFill>
                  <a:schemeClr val="accent5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the paper</a:t>
            </a:r>
            <a:endParaRPr>
              <a:solidFill>
                <a:schemeClr val="dk2"/>
              </a:solidFill>
            </a:endParaRPr>
          </a:p>
        </p:txBody>
      </p:sp>
      <p:pic>
        <p:nvPicPr>
          <p:cNvPr id="162" name="Google Shape;162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40125" y="152400"/>
            <a:ext cx="6656095" cy="4139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7"/>
          <p:cNvSpPr txBox="1"/>
          <p:nvPr>
            <p:ph idx="12" type="sldNum"/>
          </p:nvPr>
        </p:nvSpPr>
        <p:spPr>
          <a:xfrm>
            <a:off x="8595300" y="4844398"/>
            <a:ext cx="548700" cy="29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68" name="Google Shape;168;p27"/>
          <p:cNvSpPr txBox="1"/>
          <p:nvPr/>
        </p:nvSpPr>
        <p:spPr>
          <a:xfrm>
            <a:off x="222775" y="4444200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2"/>
                </a:solidFill>
              </a:rPr>
              <a:t>Image from </a:t>
            </a:r>
            <a:r>
              <a:rPr lang="en-US" u="sng">
                <a:solidFill>
                  <a:schemeClr val="accent5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the paper</a:t>
            </a:r>
            <a:endParaRPr>
              <a:solidFill>
                <a:schemeClr val="dk2"/>
              </a:solidFill>
            </a:endParaRPr>
          </a:p>
        </p:txBody>
      </p:sp>
      <p:pic>
        <p:nvPicPr>
          <p:cNvPr id="169" name="Google Shape;169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06250" y="0"/>
            <a:ext cx="5792783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8"/>
          <p:cNvSpPr txBox="1"/>
          <p:nvPr>
            <p:ph idx="12" type="sldNum"/>
          </p:nvPr>
        </p:nvSpPr>
        <p:spPr>
          <a:xfrm>
            <a:off x="8595300" y="4844398"/>
            <a:ext cx="548700" cy="29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75" name="Google Shape;175;p28"/>
          <p:cNvSpPr txBox="1"/>
          <p:nvPr/>
        </p:nvSpPr>
        <p:spPr>
          <a:xfrm>
            <a:off x="222775" y="4444200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2"/>
                </a:solidFill>
              </a:rPr>
              <a:t>Image from </a:t>
            </a:r>
            <a:r>
              <a:rPr lang="en-US" u="sng">
                <a:solidFill>
                  <a:schemeClr val="accent5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the paper</a:t>
            </a:r>
            <a:endParaRPr>
              <a:solidFill>
                <a:schemeClr val="dk2"/>
              </a:solidFill>
            </a:endParaRPr>
          </a:p>
        </p:txBody>
      </p:sp>
      <p:pic>
        <p:nvPicPr>
          <p:cNvPr id="176" name="Google Shape;176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2775" y="878875"/>
            <a:ext cx="8839198" cy="28985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9"/>
          <p:cNvSpPr txBox="1"/>
          <p:nvPr>
            <p:ph idx="12" type="sldNum"/>
          </p:nvPr>
        </p:nvSpPr>
        <p:spPr>
          <a:xfrm>
            <a:off x="8595300" y="4844398"/>
            <a:ext cx="548700" cy="29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82" name="Google Shape;182;p29"/>
          <p:cNvSpPr txBox="1"/>
          <p:nvPr>
            <p:ph type="title"/>
          </p:nvPr>
        </p:nvSpPr>
        <p:spPr>
          <a:xfrm>
            <a:off x="311700" y="285151"/>
            <a:ext cx="8520600" cy="84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/>
              <a:t>Correctness</a:t>
            </a:r>
            <a:endParaRPr/>
          </a:p>
        </p:txBody>
      </p:sp>
      <p:sp>
        <p:nvSpPr>
          <p:cNvPr id="183" name="Google Shape;183;p29"/>
          <p:cNvSpPr txBox="1"/>
          <p:nvPr/>
        </p:nvSpPr>
        <p:spPr>
          <a:xfrm>
            <a:off x="311700" y="1130850"/>
            <a:ext cx="8520600" cy="34381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r>
              <a:rPr lang="en-US">
                <a:solidFill>
                  <a:schemeClr val="dk2"/>
                </a:solidFill>
              </a:rPr>
              <a:t>Correctness Criterion: </a:t>
            </a:r>
            <a:endParaRPr>
              <a:solidFill>
                <a:schemeClr val="dk2"/>
              </a:solidFill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r>
              <a:rPr lang="en-US">
                <a:solidFill>
                  <a:schemeClr val="dk2"/>
                </a:solidFill>
              </a:rPr>
              <a:t>	If a goal state is reachable from the start in a sequence of actions, then HPN should reach it.</a:t>
            </a:r>
            <a:endParaRPr>
              <a:solidFill>
                <a:schemeClr val="dk2"/>
              </a:solidFill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r>
              <a:t/>
            </a:r>
            <a:endParaRPr>
              <a:solidFill>
                <a:schemeClr val="dk2"/>
              </a:solidFill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r>
              <a:rPr lang="en-US">
                <a:solidFill>
                  <a:schemeClr val="dk2"/>
                </a:solidFill>
              </a:rPr>
              <a:t>HPN can do this under:</a:t>
            </a:r>
            <a:endParaRPr>
              <a:solidFill>
                <a:schemeClr val="dk2"/>
              </a:solidFill>
            </a:endParaRPr>
          </a:p>
          <a:p>
            <a:pPr indent="-3175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AutoNum type="arabicPeriod"/>
            </a:pPr>
            <a:r>
              <a:rPr lang="en-US">
                <a:solidFill>
                  <a:schemeClr val="dk2"/>
                </a:solidFill>
              </a:rPr>
              <a:t>Each abstraction level has </a:t>
            </a:r>
            <a:r>
              <a:rPr b="1" lang="en-US">
                <a:solidFill>
                  <a:schemeClr val="dk2"/>
                </a:solidFill>
              </a:rPr>
              <a:t>complete</a:t>
            </a:r>
            <a:r>
              <a:rPr lang="en-US">
                <a:solidFill>
                  <a:schemeClr val="dk2"/>
                </a:solidFill>
              </a:rPr>
              <a:t> and </a:t>
            </a:r>
            <a:r>
              <a:rPr b="1" lang="en-US">
                <a:solidFill>
                  <a:schemeClr val="dk2"/>
                </a:solidFill>
              </a:rPr>
              <a:t>correct</a:t>
            </a:r>
            <a:r>
              <a:rPr lang="en-US">
                <a:solidFill>
                  <a:schemeClr val="dk2"/>
                </a:solidFill>
              </a:rPr>
              <a:t> formalization of primitive actions of domain</a:t>
            </a:r>
            <a:endParaRPr>
              <a:solidFill>
                <a:schemeClr val="dk2"/>
              </a:solidFill>
            </a:endParaRPr>
          </a:p>
          <a:p>
            <a:pPr indent="-3175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AutoNum type="arabicPeriod"/>
            </a:pPr>
            <a:r>
              <a:rPr lang="en-US">
                <a:solidFill>
                  <a:schemeClr val="dk2"/>
                </a:solidFill>
              </a:rPr>
              <a:t>Start has </a:t>
            </a:r>
            <a:r>
              <a:rPr b="1" lang="en-US">
                <a:solidFill>
                  <a:schemeClr val="dk2"/>
                </a:solidFill>
              </a:rPr>
              <a:t>static connectivity</a:t>
            </a:r>
            <a:r>
              <a:rPr lang="en-US">
                <a:solidFill>
                  <a:schemeClr val="dk2"/>
                </a:solidFill>
              </a:rPr>
              <a:t> with that domain</a:t>
            </a:r>
            <a:endParaRPr>
              <a:solidFill>
                <a:schemeClr val="dk2"/>
              </a:solidFill>
            </a:endParaRPr>
          </a:p>
          <a:p>
            <a:pPr indent="-3175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AutoNum type="arabicPeriod"/>
            </a:pPr>
            <a:r>
              <a:rPr lang="en-US">
                <a:solidFill>
                  <a:schemeClr val="dk2"/>
                </a:solidFill>
              </a:rPr>
              <a:t>Goal reachable from start</a:t>
            </a:r>
            <a:endParaRPr>
              <a:solidFill>
                <a:schemeClr val="dk2"/>
              </a:solidFill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r>
              <a:t/>
            </a:r>
            <a:endParaRPr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30"/>
          <p:cNvSpPr txBox="1"/>
          <p:nvPr>
            <p:ph idx="12" type="sldNum"/>
          </p:nvPr>
        </p:nvSpPr>
        <p:spPr>
          <a:xfrm>
            <a:off x="8595300" y="4844398"/>
            <a:ext cx="548700" cy="29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89" name="Google Shape;189;p30"/>
          <p:cNvSpPr txBox="1"/>
          <p:nvPr>
            <p:ph type="title"/>
          </p:nvPr>
        </p:nvSpPr>
        <p:spPr>
          <a:xfrm>
            <a:off x="311700" y="285151"/>
            <a:ext cx="8520600" cy="84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/>
              <a:t>Experimental Setup</a:t>
            </a:r>
            <a:endParaRPr/>
          </a:p>
        </p:txBody>
      </p:sp>
      <p:sp>
        <p:nvSpPr>
          <p:cNvPr id="190" name="Google Shape;190;p30"/>
          <p:cNvSpPr txBox="1"/>
          <p:nvPr/>
        </p:nvSpPr>
        <p:spPr>
          <a:xfrm>
            <a:off x="311700" y="1130850"/>
            <a:ext cx="8520600" cy="34381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-US">
                <a:solidFill>
                  <a:schemeClr val="dk2"/>
                </a:solidFill>
              </a:rPr>
              <a:t>Pretty ill defined setup</a:t>
            </a:r>
            <a:endParaRPr>
              <a:solidFill>
                <a:schemeClr val="dk2"/>
              </a:solidFill>
            </a:endParaRPr>
          </a:p>
          <a:p>
            <a:pPr indent="-317500" lvl="1" marL="914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-"/>
            </a:pPr>
            <a:r>
              <a:rPr lang="en-US">
                <a:solidFill>
                  <a:schemeClr val="dk2"/>
                </a:solidFill>
              </a:rPr>
              <a:t>Seems to be simulation in a “household” domain</a:t>
            </a:r>
            <a:endParaRPr>
              <a:solidFill>
                <a:schemeClr val="dk2"/>
              </a:solidFill>
            </a:endParaRPr>
          </a:p>
          <a:p>
            <a:pPr indent="-3175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-"/>
            </a:pPr>
            <a:r>
              <a:rPr lang="en-US">
                <a:solidFill>
                  <a:schemeClr val="dk2"/>
                </a:solidFill>
              </a:rPr>
              <a:t>6 rooms now, objects of “vacuum”, “mop”, “junk”</a:t>
            </a:r>
            <a:endParaRPr>
              <a:solidFill>
                <a:schemeClr val="dk2"/>
              </a:solidFill>
            </a:endParaRPr>
          </a:p>
          <a:p>
            <a:pPr indent="-3175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-"/>
            </a:pPr>
            <a:r>
              <a:rPr lang="en-US">
                <a:solidFill>
                  <a:schemeClr val="dk2"/>
                </a:solidFill>
              </a:rPr>
              <a:t>Clean all rooms (vacuum and mop + move all junk into closet)</a:t>
            </a:r>
            <a:endParaRPr>
              <a:solidFill>
                <a:schemeClr val="dk2"/>
              </a:solidFill>
            </a:endParaRPr>
          </a:p>
          <a:p>
            <a:pPr indent="-3175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-"/>
            </a:pPr>
            <a:r>
              <a:rPr lang="en-US">
                <a:solidFill>
                  <a:schemeClr val="dk2"/>
                </a:solidFill>
              </a:rPr>
              <a:t>Swap location of two blocks</a:t>
            </a:r>
            <a:endParaRPr>
              <a:solidFill>
                <a:schemeClr val="dk2"/>
              </a:solidFill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2"/>
                </a:solidFill>
              </a:rPr>
              <a:t>															  </a:t>
            </a:r>
            <a:r>
              <a:rPr lang="en-US" sz="1900">
                <a:solidFill>
                  <a:schemeClr val="dk2"/>
                </a:solidFill>
              </a:rPr>
              <a:t> x 6?</a:t>
            </a:r>
            <a:endParaRPr sz="1900">
              <a:solidFill>
                <a:schemeClr val="dk2"/>
              </a:solidFill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chemeClr val="dk2"/>
                </a:solidFill>
              </a:rPr>
              <a:t>Image from </a:t>
            </a:r>
            <a:r>
              <a:rPr lang="en-US" u="sng">
                <a:solidFill>
                  <a:schemeClr val="accent5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the paper</a:t>
            </a:r>
            <a:endParaRPr>
              <a:solidFill>
                <a:schemeClr val="dk2"/>
              </a:solidFill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2"/>
                </a:solidFill>
              </a:rPr>
              <a:t>															    </a:t>
            </a:r>
            <a:endParaRPr sz="2000">
              <a:solidFill>
                <a:schemeClr val="dk2"/>
              </a:solidFill>
            </a:endParaRPr>
          </a:p>
        </p:txBody>
      </p:sp>
      <p:pic>
        <p:nvPicPr>
          <p:cNvPr id="191" name="Google Shape;191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97900" y="2589875"/>
            <a:ext cx="2634725" cy="2037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31"/>
          <p:cNvSpPr txBox="1"/>
          <p:nvPr>
            <p:ph idx="12" type="sldNum"/>
          </p:nvPr>
        </p:nvSpPr>
        <p:spPr>
          <a:xfrm>
            <a:off x="8595300" y="4844398"/>
            <a:ext cx="548700" cy="29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97" name="Google Shape;197;p31"/>
          <p:cNvSpPr txBox="1"/>
          <p:nvPr>
            <p:ph type="title"/>
          </p:nvPr>
        </p:nvSpPr>
        <p:spPr>
          <a:xfrm>
            <a:off x="311700" y="285151"/>
            <a:ext cx="8520600" cy="84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/>
              <a:t>Experimental Results</a:t>
            </a:r>
            <a:endParaRPr/>
          </a:p>
        </p:txBody>
      </p:sp>
      <p:sp>
        <p:nvSpPr>
          <p:cNvPr id="198" name="Google Shape;198;p31"/>
          <p:cNvSpPr txBox="1"/>
          <p:nvPr/>
        </p:nvSpPr>
        <p:spPr>
          <a:xfrm>
            <a:off x="311700" y="1130850"/>
            <a:ext cx="7524600" cy="340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-"/>
            </a:pPr>
            <a:r>
              <a:rPr lang="en-US">
                <a:solidFill>
                  <a:schemeClr val="dk2"/>
                </a:solidFill>
              </a:rPr>
              <a:t>Example rollout w/ non-deterministic implementation</a:t>
            </a:r>
            <a:endParaRPr>
              <a:solidFill>
                <a:schemeClr val="dk2"/>
              </a:solidFill>
            </a:endParaRPr>
          </a:p>
          <a:p>
            <a:pPr indent="-3175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-"/>
            </a:pPr>
            <a:r>
              <a:rPr lang="en-US">
                <a:solidFill>
                  <a:schemeClr val="dk2"/>
                </a:solidFill>
              </a:rPr>
              <a:t>Search is exponential in length of plan:</a:t>
            </a:r>
            <a:endParaRPr>
              <a:solidFill>
                <a:schemeClr val="dk2"/>
              </a:solidFill>
            </a:endParaRPr>
          </a:p>
          <a:p>
            <a:pPr indent="-317500" lvl="1" marL="914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-"/>
            </a:pPr>
            <a:r>
              <a:rPr lang="en-US">
                <a:solidFill>
                  <a:schemeClr val="dk2"/>
                </a:solidFill>
              </a:rPr>
              <a:t>None of pre-2011 planners could solve!</a:t>
            </a:r>
            <a:endParaRPr>
              <a:solidFill>
                <a:schemeClr val="dk2"/>
              </a:solidFill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2"/>
                </a:solidFill>
              </a:rPr>
              <a:t>Image from </a:t>
            </a:r>
            <a:r>
              <a:rPr lang="en-US" u="sng">
                <a:solidFill>
                  <a:schemeClr val="hlink"/>
                </a:solidFill>
                <a:hlinkClick r:id="rId3"/>
              </a:rPr>
              <a:t>the paper</a:t>
            </a:r>
            <a:endParaRPr>
              <a:solidFill>
                <a:schemeClr val="dk2"/>
              </a:solidFill>
            </a:endParaRPr>
          </a:p>
        </p:txBody>
      </p:sp>
      <p:pic>
        <p:nvPicPr>
          <p:cNvPr id="199" name="Google Shape;199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40925" y="1130850"/>
            <a:ext cx="3638550" cy="1495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4"/>
          <p:cNvSpPr txBox="1"/>
          <p:nvPr>
            <p:ph idx="12" type="sldNum"/>
          </p:nvPr>
        </p:nvSpPr>
        <p:spPr>
          <a:xfrm>
            <a:off x="8595300" y="4844398"/>
            <a:ext cx="548700" cy="29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9" name="Google Shape;69;p14"/>
          <p:cNvSpPr txBox="1"/>
          <p:nvPr>
            <p:ph type="title"/>
          </p:nvPr>
        </p:nvSpPr>
        <p:spPr>
          <a:xfrm>
            <a:off x="311700" y="285151"/>
            <a:ext cx="8520600" cy="84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/>
              <a:t>Motivation and Main Problem</a:t>
            </a:r>
            <a:endParaRPr/>
          </a:p>
        </p:txBody>
      </p:sp>
      <p:sp>
        <p:nvSpPr>
          <p:cNvPr id="70" name="Google Shape;70;p14"/>
          <p:cNvSpPr txBox="1"/>
          <p:nvPr>
            <p:ph idx="1" type="body"/>
          </p:nvPr>
        </p:nvSpPr>
        <p:spPr>
          <a:xfrm>
            <a:off x="311700" y="1130850"/>
            <a:ext cx="8520600" cy="34381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1400"/>
              <a:t>The overall planning problem, especially in generalized environments.</a:t>
            </a:r>
            <a:endParaRPr sz="1400"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1400"/>
              <a:t>From </a:t>
            </a:r>
            <a:r>
              <a:rPr lang="en-US" sz="1400" u="sng">
                <a:solidFill>
                  <a:schemeClr val="hlink"/>
                </a:solidFill>
                <a:hlinkClick r:id="rId3"/>
              </a:rPr>
              <a:t>Perez</a:t>
            </a:r>
            <a:r>
              <a:rPr lang="en-US" sz="1400"/>
              <a:t>: </a:t>
            </a:r>
            <a:endParaRPr/>
          </a:p>
          <a:p>
            <a:pPr indent="0" lvl="0" marL="1143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1400"/>
              <a:t>“ An enduring goal of AI and robotics has been to build a robot capable of robustly performing a wide variety of tasks in a wide variety of environments; not by sequentially being programmed (or taught) to perform one task in one environment at a time, but rather by intelligently choosing appropriate actions for whatever task and environment it is facing. This goal remains a challenge. “</a:t>
            </a:r>
            <a:endParaRPr sz="1400"/>
          </a:p>
          <a:p>
            <a:pPr indent="0" lvl="0" marL="1143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400"/>
          </a:p>
          <a:p>
            <a:pPr indent="0" lvl="0" marL="1143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4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400"/>
          </a:p>
          <a:p>
            <a:pPr indent="0" lvl="0" marL="1143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4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4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4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400"/>
          </a:p>
          <a:p>
            <a:pPr indent="0" lvl="0" marL="1143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1400"/>
              <a:t>Image courtesy of </a:t>
            </a:r>
            <a:r>
              <a:rPr lang="en-US" sz="1400" u="sng">
                <a:solidFill>
                  <a:schemeClr val="hlink"/>
                </a:solidFill>
                <a:hlinkClick r:id="rId4"/>
              </a:rPr>
              <a:t>Ease</a:t>
            </a:r>
            <a:r>
              <a:rPr lang="en-US" sz="1400"/>
              <a:t> </a:t>
            </a:r>
            <a:endParaRPr sz="1400"/>
          </a:p>
          <a:p>
            <a:pPr indent="0" lvl="0" marL="1143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400"/>
          </a:p>
          <a:p>
            <a:pPr indent="0" lvl="0" marL="1143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400"/>
          </a:p>
        </p:txBody>
      </p:sp>
      <p:pic>
        <p:nvPicPr>
          <p:cNvPr id="71" name="Google Shape;71;p14"/>
          <p:cNvPicPr preferRelativeResize="0"/>
          <p:nvPr/>
        </p:nvPicPr>
        <p:blipFill rotWithShape="1">
          <a:blip r:embed="rId5">
            <a:alphaModFix/>
          </a:blip>
          <a:srcRect b="2300" l="0" r="0" t="-2300"/>
          <a:stretch/>
        </p:blipFill>
        <p:spPr>
          <a:xfrm>
            <a:off x="4504175" y="2798838"/>
            <a:ext cx="4091124" cy="20455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32"/>
          <p:cNvSpPr txBox="1"/>
          <p:nvPr>
            <p:ph idx="12" type="sldNum"/>
          </p:nvPr>
        </p:nvSpPr>
        <p:spPr>
          <a:xfrm>
            <a:off x="8595300" y="4844398"/>
            <a:ext cx="548700" cy="29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05" name="Google Shape;205;p32"/>
          <p:cNvSpPr txBox="1"/>
          <p:nvPr>
            <p:ph type="title"/>
          </p:nvPr>
        </p:nvSpPr>
        <p:spPr>
          <a:xfrm>
            <a:off x="311700" y="285151"/>
            <a:ext cx="8520600" cy="84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/>
              <a:t>Discussion of Results</a:t>
            </a:r>
            <a:endParaRPr/>
          </a:p>
        </p:txBody>
      </p:sp>
      <p:sp>
        <p:nvSpPr>
          <p:cNvPr id="206" name="Google Shape;206;p32"/>
          <p:cNvSpPr txBox="1"/>
          <p:nvPr/>
        </p:nvSpPr>
        <p:spPr>
          <a:xfrm>
            <a:off x="311700" y="1130850"/>
            <a:ext cx="8520600" cy="34381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-US">
                <a:solidFill>
                  <a:schemeClr val="dk2"/>
                </a:solidFill>
              </a:rPr>
              <a:t>Hierarchy</a:t>
            </a:r>
            <a:r>
              <a:rPr lang="en-US">
                <a:solidFill>
                  <a:schemeClr val="dk2"/>
                </a:solidFill>
              </a:rPr>
              <a:t> helps!</a:t>
            </a:r>
            <a:endParaRPr>
              <a:solidFill>
                <a:schemeClr val="dk2"/>
              </a:solidFill>
            </a:endParaRPr>
          </a:p>
          <a:p>
            <a:pPr indent="-317500" lvl="1" marL="914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-"/>
            </a:pPr>
            <a:r>
              <a:rPr lang="en-US">
                <a:solidFill>
                  <a:schemeClr val="dk2"/>
                </a:solidFill>
              </a:rPr>
              <a:t>Being “aggressively hierarchical” in a greedy-esque fashion reduces the search space one considers</a:t>
            </a:r>
            <a:endParaRPr>
              <a:solidFill>
                <a:schemeClr val="dk2"/>
              </a:solidFill>
            </a:endParaRPr>
          </a:p>
          <a:p>
            <a:pPr indent="-3175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-"/>
            </a:pPr>
            <a:r>
              <a:rPr lang="en-US">
                <a:solidFill>
                  <a:schemeClr val="dk2"/>
                </a:solidFill>
              </a:rPr>
              <a:t>Able to solve tasks that has non-serializable goal “swap”</a:t>
            </a:r>
            <a:endParaRPr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33"/>
          <p:cNvSpPr txBox="1"/>
          <p:nvPr>
            <p:ph idx="12" type="sldNum"/>
          </p:nvPr>
        </p:nvSpPr>
        <p:spPr>
          <a:xfrm>
            <a:off x="8595300" y="4844398"/>
            <a:ext cx="548700" cy="29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12" name="Google Shape;212;p33"/>
          <p:cNvSpPr txBox="1"/>
          <p:nvPr>
            <p:ph type="title"/>
          </p:nvPr>
        </p:nvSpPr>
        <p:spPr>
          <a:xfrm>
            <a:off x="311700" y="285151"/>
            <a:ext cx="8520600" cy="84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/>
              <a:t>Critique / Limitations / Open Issues </a:t>
            </a:r>
            <a:endParaRPr/>
          </a:p>
        </p:txBody>
      </p:sp>
      <p:sp>
        <p:nvSpPr>
          <p:cNvPr id="213" name="Google Shape;213;p33"/>
          <p:cNvSpPr txBox="1"/>
          <p:nvPr/>
        </p:nvSpPr>
        <p:spPr>
          <a:xfrm>
            <a:off x="311700" y="1130850"/>
            <a:ext cx="4659300" cy="3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-"/>
            </a:pPr>
            <a:r>
              <a:rPr lang="en-US">
                <a:solidFill>
                  <a:schemeClr val="dk1"/>
                </a:solidFill>
              </a:rPr>
              <a:t>Key Limitations:</a:t>
            </a:r>
            <a:endParaRPr>
              <a:solidFill>
                <a:schemeClr val="dk1"/>
              </a:solidFill>
            </a:endParaRPr>
          </a:p>
          <a:p>
            <a:pPr indent="-317500" lvl="1" marL="914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-US"/>
              <a:t>Needs observable domain</a:t>
            </a:r>
            <a:endParaRPr/>
          </a:p>
          <a:p>
            <a:pPr indent="-317500" lvl="1" marL="914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-US"/>
              <a:t>Needs formalized actions</a:t>
            </a:r>
            <a:endParaRPr/>
          </a:p>
          <a:p>
            <a:pPr indent="-317500" lvl="1" marL="914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-US"/>
              <a:t>Needs good hierarchical abstraction which is domain dependent</a:t>
            </a:r>
            <a:endParaRPr/>
          </a:p>
          <a:p>
            <a:pPr indent="-317500" lvl="1" marL="914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-US"/>
              <a:t>Not Optimal</a:t>
            </a:r>
            <a:endParaRPr/>
          </a:p>
          <a:p>
            <a:pPr indent="-317500" lvl="2" marL="13716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-US"/>
              <a:t>And that can be okay!</a:t>
            </a:r>
            <a:endParaRPr/>
          </a:p>
          <a:p>
            <a:pPr indent="-317500" lvl="1" marL="914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-US"/>
              <a:t>Sampling in </a:t>
            </a:r>
            <a:r>
              <a:rPr lang="en-US"/>
              <a:t>infinite</a:t>
            </a:r>
            <a:r>
              <a:rPr lang="en-US"/>
              <a:t> space could be better</a:t>
            </a:r>
            <a:endParaRPr/>
          </a:p>
          <a:p>
            <a:pPr indent="-3175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-US"/>
              <a:t>Experiments could be a lot more thorough/better</a:t>
            </a:r>
            <a:endParaRPr/>
          </a:p>
          <a:p>
            <a:pPr indent="-317500" lvl="1" marL="914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-US"/>
              <a:t>but really nothing to compare to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chemeClr val="dk1"/>
                </a:solidFill>
              </a:rPr>
              <a:t>Image from a </a:t>
            </a:r>
            <a:r>
              <a:rPr lang="en-US" u="sng">
                <a:solidFill>
                  <a:schemeClr val="accent5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2020 talk</a:t>
            </a:r>
            <a:r>
              <a:rPr lang="en-US">
                <a:solidFill>
                  <a:schemeClr val="dk1"/>
                </a:solidFill>
              </a:rPr>
              <a:t> by Leslie Kaelbling</a:t>
            </a:r>
            <a:endParaRPr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14" name="Google Shape;214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71000" y="1178450"/>
            <a:ext cx="4145400" cy="2085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34"/>
          <p:cNvSpPr txBox="1"/>
          <p:nvPr>
            <p:ph idx="12" type="sldNum"/>
          </p:nvPr>
        </p:nvSpPr>
        <p:spPr>
          <a:xfrm>
            <a:off x="8595300" y="4844398"/>
            <a:ext cx="548700" cy="29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20" name="Google Shape;220;p34"/>
          <p:cNvSpPr txBox="1"/>
          <p:nvPr>
            <p:ph type="title"/>
          </p:nvPr>
        </p:nvSpPr>
        <p:spPr>
          <a:xfrm>
            <a:off x="311700" y="285151"/>
            <a:ext cx="8520600" cy="84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/>
              <a:t>Future Work for Paper / Reading</a:t>
            </a:r>
            <a:endParaRPr/>
          </a:p>
        </p:txBody>
      </p:sp>
      <p:sp>
        <p:nvSpPr>
          <p:cNvPr id="221" name="Google Shape;221;p34"/>
          <p:cNvSpPr txBox="1"/>
          <p:nvPr/>
        </p:nvSpPr>
        <p:spPr>
          <a:xfrm>
            <a:off x="311700" y="1130850"/>
            <a:ext cx="8520600" cy="34381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-US"/>
              <a:t>From a </a:t>
            </a:r>
            <a:r>
              <a:rPr lang="en-US" u="sng">
                <a:solidFill>
                  <a:schemeClr val="hlink"/>
                </a:solidFill>
                <a:hlinkClick r:id="rId3"/>
              </a:rPr>
              <a:t>2020 talk </a:t>
            </a:r>
            <a:r>
              <a:rPr lang="en-US"/>
              <a:t>by Leslie Kaelbling, she states in a paraphrased </a:t>
            </a:r>
            <a:r>
              <a:rPr lang="en-US"/>
              <a:t>fashion</a:t>
            </a:r>
            <a:r>
              <a:rPr lang="en-US"/>
              <a:t> that: W</a:t>
            </a:r>
            <a:r>
              <a:rPr lang="en-US"/>
              <a:t>hile there is enormous progress in RL and IL,</a:t>
            </a:r>
            <a:r>
              <a:rPr b="1" lang="en-US"/>
              <a:t> they do not yield solutions for generally intelligent autonomous agents</a:t>
            </a:r>
            <a:endParaRPr b="1"/>
          </a:p>
          <a:p>
            <a:pPr indent="-317500" lvl="1" marL="914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-US"/>
              <a:t>There needs to be </a:t>
            </a:r>
            <a:r>
              <a:rPr b="1" lang="en-US"/>
              <a:t>human insight</a:t>
            </a:r>
            <a:r>
              <a:rPr lang="en-US"/>
              <a:t> to </a:t>
            </a:r>
            <a:r>
              <a:rPr b="1" lang="en-US"/>
              <a:t>impart algorithmic and structural biases</a:t>
            </a:r>
            <a:r>
              <a:rPr lang="en-US"/>
              <a:t> to complement these algorithms </a:t>
            </a:r>
            <a:endParaRPr/>
          </a:p>
          <a:p>
            <a:pPr indent="-3175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-US"/>
              <a:t>Extension questions:</a:t>
            </a:r>
            <a:endParaRPr/>
          </a:p>
          <a:p>
            <a:pPr indent="-317500" lvl="1" marL="914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-US"/>
              <a:t>How do we deal with a partially observable domain?</a:t>
            </a:r>
            <a:endParaRPr/>
          </a:p>
          <a:p>
            <a:pPr indent="-317500" lvl="1" marL="914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-US"/>
              <a:t>How do we get away from constructing the hierarchies manually? Formalizing the actions?</a:t>
            </a:r>
            <a:endParaRPr/>
          </a:p>
          <a:p>
            <a:pPr indent="-317500" lvl="1" marL="914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-US"/>
              <a:t>With models such as GATO existing now, does Kaelbling’s ideas still hold?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35"/>
          <p:cNvSpPr txBox="1"/>
          <p:nvPr>
            <p:ph idx="12" type="sldNum"/>
          </p:nvPr>
        </p:nvSpPr>
        <p:spPr>
          <a:xfrm>
            <a:off x="8595300" y="4844398"/>
            <a:ext cx="548700" cy="29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27" name="Google Shape;227;p35"/>
          <p:cNvSpPr txBox="1"/>
          <p:nvPr>
            <p:ph type="title"/>
          </p:nvPr>
        </p:nvSpPr>
        <p:spPr>
          <a:xfrm>
            <a:off x="311700" y="285151"/>
            <a:ext cx="8520600" cy="84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/>
              <a:t>Extended Readings</a:t>
            </a:r>
            <a:endParaRPr/>
          </a:p>
        </p:txBody>
      </p:sp>
      <p:sp>
        <p:nvSpPr>
          <p:cNvPr id="228" name="Google Shape;228;p35"/>
          <p:cNvSpPr txBox="1"/>
          <p:nvPr/>
        </p:nvSpPr>
        <p:spPr>
          <a:xfrm>
            <a:off x="311700" y="985550"/>
            <a:ext cx="8520600" cy="343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-US">
                <a:solidFill>
                  <a:schemeClr val="dk2"/>
                </a:solidFill>
              </a:rPr>
              <a:t>The </a:t>
            </a:r>
            <a:r>
              <a:rPr lang="en-US" u="sng">
                <a:solidFill>
                  <a:schemeClr val="hlink"/>
                </a:solidFill>
                <a:hlinkClick r:id="rId3"/>
              </a:rPr>
              <a:t>2020 survey paper</a:t>
            </a:r>
            <a:r>
              <a:rPr lang="en-US">
                <a:solidFill>
                  <a:schemeClr val="dk2"/>
                </a:solidFill>
              </a:rPr>
              <a:t> on TAMP shows the derivative works that tackle some of the </a:t>
            </a:r>
            <a:r>
              <a:rPr lang="en-US">
                <a:solidFill>
                  <a:schemeClr val="dk2"/>
                </a:solidFill>
              </a:rPr>
              <a:t>previous</a:t>
            </a:r>
            <a:r>
              <a:rPr lang="en-US">
                <a:solidFill>
                  <a:schemeClr val="dk2"/>
                </a:solidFill>
              </a:rPr>
              <a:t> problems</a:t>
            </a:r>
            <a:endParaRPr>
              <a:solidFill>
                <a:schemeClr val="dk2"/>
              </a:solidFill>
            </a:endParaRPr>
          </a:p>
          <a:p>
            <a:pPr indent="-3175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-"/>
            </a:pPr>
            <a:r>
              <a:rPr lang="en-US">
                <a:solidFill>
                  <a:schemeClr val="dk1"/>
                </a:solidFill>
              </a:rPr>
              <a:t>Next two papers are all derivative works!</a:t>
            </a:r>
            <a:endParaRPr>
              <a:solidFill>
                <a:schemeClr val="dk1"/>
              </a:solidFill>
            </a:endParaRPr>
          </a:p>
          <a:p>
            <a:pPr indent="-317500" lvl="1" marL="914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-"/>
            </a:pPr>
            <a:r>
              <a:rPr lang="en-US">
                <a:solidFill>
                  <a:schemeClr val="dk1"/>
                </a:solidFill>
              </a:rPr>
              <a:t>Integrating Task-Motion Planning with Reinforcement Learning for Robust Decision Making in Mobile Robots </a:t>
            </a:r>
            <a:r>
              <a:rPr lang="en-US" u="sng">
                <a:solidFill>
                  <a:schemeClr val="hlink"/>
                </a:solidFill>
                <a:hlinkClick r:id="rId4"/>
              </a:rPr>
              <a:t>(Jiang et al, 2018)</a:t>
            </a:r>
            <a:endParaRPr>
              <a:solidFill>
                <a:schemeClr val="dk1"/>
              </a:solidFill>
            </a:endParaRPr>
          </a:p>
          <a:p>
            <a:pPr indent="-317500" lvl="2" marL="13716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-"/>
            </a:pPr>
            <a:r>
              <a:rPr lang="en-US">
                <a:solidFill>
                  <a:schemeClr val="dk1"/>
                </a:solidFill>
              </a:rPr>
              <a:t>TAMP with RL</a:t>
            </a:r>
            <a:endParaRPr>
              <a:solidFill>
                <a:schemeClr val="dk1"/>
              </a:solidFill>
            </a:endParaRPr>
          </a:p>
          <a:p>
            <a:pPr indent="-317500" lvl="1" marL="914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-"/>
            </a:pPr>
            <a:r>
              <a:rPr lang="en-US">
                <a:solidFill>
                  <a:schemeClr val="dk1"/>
                </a:solidFill>
              </a:rPr>
              <a:t>Learning Neuro-Symbolic Skills for Bilevel Planning </a:t>
            </a:r>
            <a:r>
              <a:rPr lang="en-US" u="sng">
                <a:solidFill>
                  <a:schemeClr val="hlink"/>
                </a:solidFill>
                <a:hlinkClick r:id="rId5"/>
              </a:rPr>
              <a:t>(Silver, Athalye et al, 2022)</a:t>
            </a:r>
            <a:endParaRPr>
              <a:solidFill>
                <a:schemeClr val="dk1"/>
              </a:solidFill>
            </a:endParaRPr>
          </a:p>
          <a:p>
            <a:pPr indent="-317500" lvl="2" marL="13716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-"/>
            </a:pPr>
            <a:r>
              <a:rPr lang="en-US">
                <a:solidFill>
                  <a:schemeClr val="dk1"/>
                </a:solidFill>
              </a:rPr>
              <a:t>Learning policies w/ learning operators and samplers</a:t>
            </a:r>
            <a:endParaRPr>
              <a:solidFill>
                <a:schemeClr val="dk1"/>
              </a:solidFill>
            </a:endParaRPr>
          </a:p>
          <a:p>
            <a:pPr indent="-3175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-"/>
            </a:pPr>
            <a:r>
              <a:rPr lang="en-US">
                <a:solidFill>
                  <a:schemeClr val="dk1"/>
                </a:solidFill>
              </a:rPr>
              <a:t>Others: </a:t>
            </a:r>
            <a:endParaRPr>
              <a:solidFill>
                <a:schemeClr val="dk1"/>
              </a:solidFill>
            </a:endParaRPr>
          </a:p>
          <a:p>
            <a:pPr indent="-317500" lvl="1" marL="914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-"/>
            </a:pPr>
            <a:r>
              <a:rPr lang="en-US">
                <a:solidFill>
                  <a:schemeClr val="dk1"/>
                </a:solidFill>
              </a:rPr>
              <a:t>Long-Horizon Manipulation of Unknown Objects via Task and Motion Planning with Estimated Affordances </a:t>
            </a:r>
            <a:r>
              <a:rPr lang="en-US" u="sng">
                <a:solidFill>
                  <a:schemeClr val="hlink"/>
                </a:solidFill>
                <a:hlinkClick r:id="rId6"/>
              </a:rPr>
              <a:t>(Curtis, Fang, et al, 2021)</a:t>
            </a:r>
            <a:endParaRPr>
              <a:solidFill>
                <a:schemeClr val="dk1"/>
              </a:solidFill>
            </a:endParaRPr>
          </a:p>
          <a:p>
            <a:pPr indent="-317500" lvl="2" marL="13716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-"/>
            </a:pPr>
            <a:r>
              <a:rPr lang="en-US">
                <a:solidFill>
                  <a:schemeClr val="dk1"/>
                </a:solidFill>
              </a:rPr>
              <a:t>Working with no models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36"/>
          <p:cNvSpPr txBox="1"/>
          <p:nvPr>
            <p:ph idx="12" type="sldNum"/>
          </p:nvPr>
        </p:nvSpPr>
        <p:spPr>
          <a:xfrm>
            <a:off x="8595300" y="4844398"/>
            <a:ext cx="548700" cy="29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34" name="Google Shape;234;p36"/>
          <p:cNvSpPr txBox="1"/>
          <p:nvPr>
            <p:ph type="title"/>
          </p:nvPr>
        </p:nvSpPr>
        <p:spPr>
          <a:xfrm>
            <a:off x="311700" y="285151"/>
            <a:ext cx="8520600" cy="84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/>
              <a:t>Summary</a:t>
            </a:r>
            <a:endParaRPr/>
          </a:p>
        </p:txBody>
      </p:sp>
      <p:sp>
        <p:nvSpPr>
          <p:cNvPr id="235" name="Google Shape;235;p36"/>
          <p:cNvSpPr txBox="1"/>
          <p:nvPr/>
        </p:nvSpPr>
        <p:spPr>
          <a:xfrm>
            <a:off x="311700" y="1130850"/>
            <a:ext cx="8520600" cy="34381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oto Sans Symbols"/>
              <a:buChar char="❖"/>
            </a:pPr>
            <a:r>
              <a:rPr lang="en-US">
                <a:solidFill>
                  <a:schemeClr val="dk2"/>
                </a:solidFill>
              </a:rPr>
              <a:t>Tackling general, long-horizon planning in a well-defined domain</a:t>
            </a:r>
            <a:endParaRPr/>
          </a:p>
          <a:p>
            <a:pPr indent="-2857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oto Sans Symbols"/>
              <a:buChar char="❖"/>
            </a:pPr>
            <a:r>
              <a:rPr lang="en-US">
                <a:solidFill>
                  <a:schemeClr val="dk2"/>
                </a:solidFill>
              </a:rPr>
              <a:t>RL and IL have long struggled at long-horizon, general tasks</a:t>
            </a:r>
            <a:endParaRPr/>
          </a:p>
          <a:p>
            <a:pPr indent="-2857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oto Sans Symbols"/>
              <a:buChar char="❖"/>
            </a:pPr>
            <a:r>
              <a:rPr lang="en-US">
                <a:solidFill>
                  <a:schemeClr val="dk2"/>
                </a:solidFill>
              </a:rPr>
              <a:t>Prior works do not integrate Task AND Motion planning or include hierarchy</a:t>
            </a:r>
            <a:endParaRPr/>
          </a:p>
          <a:p>
            <a:pPr indent="-2857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oto Sans Symbols"/>
              <a:buChar char="❖"/>
            </a:pPr>
            <a:r>
              <a:rPr lang="en-US">
                <a:solidFill>
                  <a:schemeClr val="dk2"/>
                </a:solidFill>
              </a:rPr>
              <a:t>Hierarchy reduces search space</a:t>
            </a:r>
            <a:br>
              <a:rPr lang="en-US">
                <a:solidFill>
                  <a:schemeClr val="dk2"/>
                </a:solidFill>
              </a:rPr>
            </a:br>
            <a:r>
              <a:rPr lang="en-US">
                <a:solidFill>
                  <a:schemeClr val="dk2"/>
                </a:solidFill>
              </a:rPr>
              <a:t>DFS-like algorithm allows for re-evaluation on non-deterministic actions</a:t>
            </a:r>
            <a:endParaRPr>
              <a:solidFill>
                <a:schemeClr val="dk2"/>
              </a:solidFill>
            </a:endParaRPr>
          </a:p>
          <a:p>
            <a:pPr indent="-2857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oto Sans Symbols"/>
              <a:buChar char="❖"/>
            </a:pPr>
            <a:r>
              <a:rPr lang="en-US">
                <a:solidFill>
                  <a:schemeClr val="dk2"/>
                </a:solidFill>
              </a:rPr>
              <a:t>Surprisingly powerful planning although in formalized environments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5"/>
          <p:cNvSpPr txBox="1"/>
          <p:nvPr>
            <p:ph idx="12" type="sldNum"/>
          </p:nvPr>
        </p:nvSpPr>
        <p:spPr>
          <a:xfrm>
            <a:off x="8595300" y="4844398"/>
            <a:ext cx="548700" cy="29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7" name="Google Shape;77;p15"/>
          <p:cNvSpPr txBox="1"/>
          <p:nvPr>
            <p:ph type="title"/>
          </p:nvPr>
        </p:nvSpPr>
        <p:spPr>
          <a:xfrm>
            <a:off x="311700" y="285151"/>
            <a:ext cx="8520600" cy="84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/>
              <a:t>Motivation and Main Problem</a:t>
            </a:r>
            <a:endParaRPr/>
          </a:p>
        </p:txBody>
      </p:sp>
      <p:sp>
        <p:nvSpPr>
          <p:cNvPr id="78" name="Google Shape;78;p15"/>
          <p:cNvSpPr txBox="1"/>
          <p:nvPr>
            <p:ph idx="1" type="body"/>
          </p:nvPr>
        </p:nvSpPr>
        <p:spPr>
          <a:xfrm>
            <a:off x="311700" y="1130850"/>
            <a:ext cx="8520600" cy="343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1400"/>
              <a:t>Let’s ground ourselves in the history of deep RL since we’ve mostly covered that</a:t>
            </a:r>
            <a:endParaRPr sz="1400"/>
          </a:p>
          <a:p>
            <a:pPr indent="-298450" lvl="0" marL="4572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b="1" lang="en-US" sz="1400"/>
              <a:t>1989: Q-Learning</a:t>
            </a:r>
            <a:endParaRPr b="1" sz="1400"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b="1" lang="en-US" sz="1400"/>
              <a:t>1991: TD-Gammon</a:t>
            </a:r>
            <a:endParaRPr b="1" sz="1400"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b="1" lang="en-US" sz="1400"/>
              <a:t>1992: REINFORCE</a:t>
            </a:r>
            <a:endParaRPr b="1" sz="1400"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b="1" lang="en-US" sz="1400"/>
              <a:t>1992: Experience Replay</a:t>
            </a:r>
            <a:endParaRPr b="1" sz="1400"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b="1" lang="en-US" sz="1400"/>
              <a:t>1994: SARSA</a:t>
            </a:r>
            <a:endParaRPr b="1" sz="1400"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b="1" lang="en-US" sz="1400"/>
              <a:t>1999: Nvidia invents the GPU</a:t>
            </a:r>
            <a:endParaRPr b="1" sz="1400"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b="1" lang="en-US" sz="1400"/>
              <a:t>2007: CUDA released</a:t>
            </a:r>
            <a:endParaRPr b="1"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9900FF"/>
              </a:buClr>
              <a:buSzPts val="1400"/>
              <a:buChar char="●"/>
            </a:pPr>
            <a:r>
              <a:rPr b="1" lang="en-US" sz="1400">
                <a:solidFill>
                  <a:srgbClr val="9900FF"/>
                </a:solidFill>
              </a:rPr>
              <a:t>2011: We are here!</a:t>
            </a:r>
            <a:endParaRPr b="1" sz="1400">
              <a:solidFill>
                <a:srgbClr val="9900FF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b="1" lang="en-US" sz="1400"/>
              <a:t>2012: Arcade Learning Environment (ALE)</a:t>
            </a:r>
            <a:endParaRPr b="1" sz="1400"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b="1" lang="en-US" sz="1400"/>
              <a:t>2013: DQN</a:t>
            </a:r>
            <a:endParaRPr sz="1400"/>
          </a:p>
          <a:p>
            <a:pPr indent="0" lvl="0" marL="1143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lang="en-US" sz="1400"/>
              <a:t>Timeline courtesy of </a:t>
            </a:r>
            <a:r>
              <a:rPr lang="en-US" sz="1400" u="sng">
                <a:solidFill>
                  <a:schemeClr val="hlink"/>
                </a:solidFill>
                <a:hlinkClick r:id="rId3"/>
              </a:rPr>
              <a:t>here</a:t>
            </a:r>
            <a:endParaRPr sz="14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6"/>
          <p:cNvSpPr txBox="1"/>
          <p:nvPr>
            <p:ph idx="12" type="sldNum"/>
          </p:nvPr>
        </p:nvSpPr>
        <p:spPr>
          <a:xfrm>
            <a:off x="8595300" y="4844398"/>
            <a:ext cx="548700" cy="299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4" name="Google Shape;84;p16"/>
          <p:cNvSpPr txBox="1"/>
          <p:nvPr>
            <p:ph type="title"/>
          </p:nvPr>
        </p:nvSpPr>
        <p:spPr>
          <a:xfrm>
            <a:off x="311700" y="285151"/>
            <a:ext cx="8520600" cy="845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" name="Google Shape;85;p16"/>
          <p:cNvSpPr txBox="1"/>
          <p:nvPr>
            <p:ph idx="1" type="body"/>
          </p:nvPr>
        </p:nvSpPr>
        <p:spPr>
          <a:xfrm>
            <a:off x="311700" y="1130850"/>
            <a:ext cx="8520600" cy="343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86" name="Google Shape;86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9" cy="4568850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6"/>
          <p:cNvSpPr txBox="1"/>
          <p:nvPr/>
        </p:nvSpPr>
        <p:spPr>
          <a:xfrm>
            <a:off x="48425" y="4436400"/>
            <a:ext cx="5230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</a:rPr>
              <a:t>Image from a </a:t>
            </a:r>
            <a:r>
              <a:rPr lang="en-US" u="sng">
                <a:solidFill>
                  <a:schemeClr val="hlink"/>
                </a:solidFill>
                <a:hlinkClick r:id="rId4"/>
              </a:rPr>
              <a:t>2021 talk</a:t>
            </a:r>
            <a:r>
              <a:rPr lang="en-US">
                <a:solidFill>
                  <a:schemeClr val="dk1"/>
                </a:solidFill>
              </a:rPr>
              <a:t> by Tomas Lozano-Perez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7"/>
          <p:cNvSpPr txBox="1"/>
          <p:nvPr>
            <p:ph idx="12" type="sldNum"/>
          </p:nvPr>
        </p:nvSpPr>
        <p:spPr>
          <a:xfrm>
            <a:off x="8595300" y="4844398"/>
            <a:ext cx="548700" cy="29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93" name="Google Shape;93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9" cy="4601050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7"/>
          <p:cNvSpPr txBox="1"/>
          <p:nvPr/>
        </p:nvSpPr>
        <p:spPr>
          <a:xfrm>
            <a:off x="0" y="4512000"/>
            <a:ext cx="5579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Image from a </a:t>
            </a:r>
            <a:r>
              <a:rPr lang="en-US" u="sng">
                <a:solidFill>
                  <a:schemeClr val="hlink"/>
                </a:solidFill>
                <a:hlinkClick r:id="rId4"/>
              </a:rPr>
              <a:t>2020 talk</a:t>
            </a:r>
            <a:r>
              <a:rPr lang="en-US"/>
              <a:t> by Leslie Kaelbling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8"/>
          <p:cNvSpPr txBox="1"/>
          <p:nvPr>
            <p:ph idx="12" type="sldNum"/>
          </p:nvPr>
        </p:nvSpPr>
        <p:spPr>
          <a:xfrm>
            <a:off x="8595300" y="4844398"/>
            <a:ext cx="548700" cy="29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00" name="Google Shape;100;p18"/>
          <p:cNvSpPr txBox="1"/>
          <p:nvPr>
            <p:ph type="title"/>
          </p:nvPr>
        </p:nvSpPr>
        <p:spPr>
          <a:xfrm>
            <a:off x="311700" y="285151"/>
            <a:ext cx="8520600" cy="84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/>
              <a:t>Motivation and Main Problem</a:t>
            </a:r>
            <a:endParaRPr/>
          </a:p>
        </p:txBody>
      </p:sp>
      <p:sp>
        <p:nvSpPr>
          <p:cNvPr id="101" name="Google Shape;101;p18"/>
          <p:cNvSpPr txBox="1"/>
          <p:nvPr>
            <p:ph idx="1" type="body"/>
          </p:nvPr>
        </p:nvSpPr>
        <p:spPr>
          <a:xfrm>
            <a:off x="311700" y="1130850"/>
            <a:ext cx="8520600" cy="343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1400"/>
              <a:t>How do we create such a general agent?</a:t>
            </a:r>
            <a:endParaRPr sz="1400"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1400"/>
              <a:t>For this paper’s idea:</a:t>
            </a:r>
            <a:endParaRPr sz="1400"/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-US" sz="1400"/>
              <a:t>For </a:t>
            </a:r>
            <a:r>
              <a:rPr b="1" lang="en-US" sz="1400"/>
              <a:t>specified domains</a:t>
            </a:r>
            <a:r>
              <a:rPr lang="en-US" sz="1400"/>
              <a:t> we can combine ideas from </a:t>
            </a:r>
            <a:r>
              <a:rPr b="1" lang="en-US" sz="1400"/>
              <a:t>symbolic task planners</a:t>
            </a:r>
            <a:r>
              <a:rPr lang="en-US" sz="1400"/>
              <a:t> and </a:t>
            </a:r>
            <a:r>
              <a:rPr b="1" lang="en-US" sz="1400"/>
              <a:t>low level motion planning</a:t>
            </a:r>
            <a:r>
              <a:rPr lang="en-US" sz="1400"/>
              <a:t> to create an overall planner</a:t>
            </a:r>
            <a:endParaRPr sz="1400"/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-US" sz="1400"/>
              <a:t>To reduce an exponential search, we can be </a:t>
            </a:r>
            <a:r>
              <a:rPr b="1" lang="en-US" sz="1400"/>
              <a:t>aggressively hierarchical </a:t>
            </a:r>
            <a:r>
              <a:rPr lang="en-US" sz="1400"/>
              <a:t>in constructing our plan</a:t>
            </a:r>
            <a:endParaRPr sz="1400"/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-US" sz="1400"/>
              <a:t>In </a:t>
            </a:r>
            <a:r>
              <a:rPr b="1" lang="en-US" sz="1400"/>
              <a:t>non-deterministic </a:t>
            </a:r>
            <a:r>
              <a:rPr lang="en-US" sz="1400"/>
              <a:t>outcomes from actions, we can </a:t>
            </a:r>
            <a:r>
              <a:rPr b="1" lang="en-US" sz="1400"/>
              <a:t>back up</a:t>
            </a:r>
            <a:r>
              <a:rPr lang="en-US" sz="1400"/>
              <a:t> and </a:t>
            </a:r>
            <a:r>
              <a:rPr b="1" lang="en-US" sz="1400"/>
              <a:t>re-evaluate</a:t>
            </a:r>
            <a:r>
              <a:rPr lang="en-US" sz="1400"/>
              <a:t> our plan after every action</a:t>
            </a:r>
            <a:endParaRPr sz="14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9"/>
          <p:cNvSpPr txBox="1"/>
          <p:nvPr>
            <p:ph idx="12" type="sldNum"/>
          </p:nvPr>
        </p:nvSpPr>
        <p:spPr>
          <a:xfrm>
            <a:off x="8595300" y="4844398"/>
            <a:ext cx="548700" cy="29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07" name="Google Shape;107;p19"/>
          <p:cNvSpPr txBox="1"/>
          <p:nvPr>
            <p:ph type="title"/>
          </p:nvPr>
        </p:nvSpPr>
        <p:spPr>
          <a:xfrm>
            <a:off x="311700" y="285151"/>
            <a:ext cx="8520600" cy="84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/>
              <a:t>Context / Related Work / Limitations of Prior Work</a:t>
            </a:r>
            <a:endParaRPr/>
          </a:p>
        </p:txBody>
      </p:sp>
      <p:sp>
        <p:nvSpPr>
          <p:cNvPr id="108" name="Google Shape;108;p19"/>
          <p:cNvSpPr txBox="1"/>
          <p:nvPr>
            <p:ph idx="1" type="body"/>
          </p:nvPr>
        </p:nvSpPr>
        <p:spPr>
          <a:xfrm>
            <a:off x="311700" y="1130850"/>
            <a:ext cx="8520600" cy="34381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-US" sz="1400"/>
              <a:t>Using </a:t>
            </a:r>
            <a:r>
              <a:rPr lang="en-US" sz="1400"/>
              <a:t>Abstraction</a:t>
            </a:r>
            <a:r>
              <a:rPr lang="en-US" sz="1400"/>
              <a:t> to Interleave Planning and Execution </a:t>
            </a:r>
            <a:r>
              <a:rPr lang="en-US" sz="1400" u="sng">
                <a:solidFill>
                  <a:schemeClr val="hlink"/>
                </a:solidFill>
                <a:hlinkClick r:id="rId3"/>
              </a:rPr>
              <a:t>(Nourbakhsh, 1997)</a:t>
            </a:r>
            <a:endParaRPr sz="1400"/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-US"/>
              <a:t>Hierarchical Reasoning</a:t>
            </a:r>
            <a:endParaRPr/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-US"/>
              <a:t>No Geometric Reasoning</a:t>
            </a:r>
            <a:endParaRPr/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-US" sz="1400">
                <a:solidFill>
                  <a:schemeClr val="dk1"/>
                </a:solidFill>
              </a:rPr>
              <a:t>Manipulation Planning Among Movable Obstacles </a:t>
            </a:r>
            <a:r>
              <a:rPr lang="en-US" sz="1400" u="sng">
                <a:solidFill>
                  <a:schemeClr val="hlink"/>
                </a:solidFill>
                <a:hlinkClick r:id="rId4"/>
              </a:rPr>
              <a:t>(Stilman et. al, 2007)</a:t>
            </a:r>
            <a:endParaRPr sz="1400"/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-US"/>
              <a:t>Similar DFS-like planning</a:t>
            </a:r>
            <a:endParaRPr/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-US"/>
              <a:t>No Task Planning, specific manipulation task</a:t>
            </a:r>
            <a:endParaRPr/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en-US" sz="1400">
                <a:solidFill>
                  <a:schemeClr val="dk1"/>
                </a:solidFill>
              </a:rPr>
              <a:t>Sampling-based Motion and Symbolic Action Planning with Geometric and Differential Constraints </a:t>
            </a:r>
            <a:r>
              <a:rPr lang="en-US" sz="1400" u="sng">
                <a:solidFill>
                  <a:schemeClr val="hlink"/>
                </a:solidFill>
                <a:hlinkClick r:id="rId5"/>
              </a:rPr>
              <a:t>(Plaku, Hager, 2010)</a:t>
            </a:r>
            <a:endParaRPr sz="1300"/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-US"/>
              <a:t>Similar formulation of integrated motion and symbolic action planning but without hierarchy and with </a:t>
            </a:r>
            <a:r>
              <a:rPr lang="en-US"/>
              <a:t>utility-based actions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	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Nothing really integrated Hierarchy, Task planning, and Motion planning at the geometric level!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0"/>
          <p:cNvSpPr txBox="1"/>
          <p:nvPr>
            <p:ph idx="12" type="sldNum"/>
          </p:nvPr>
        </p:nvSpPr>
        <p:spPr>
          <a:xfrm>
            <a:off x="8595300" y="4844398"/>
            <a:ext cx="548700" cy="29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4" name="Google Shape;114;p20"/>
          <p:cNvSpPr txBox="1"/>
          <p:nvPr>
            <p:ph type="title"/>
          </p:nvPr>
        </p:nvSpPr>
        <p:spPr>
          <a:xfrm>
            <a:off x="311700" y="285151"/>
            <a:ext cx="8520600" cy="84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/>
              <a:t>Finite Domain Representation</a:t>
            </a:r>
            <a:endParaRPr/>
          </a:p>
        </p:txBody>
      </p:sp>
      <p:sp>
        <p:nvSpPr>
          <p:cNvPr id="115" name="Google Shape;115;p20"/>
          <p:cNvSpPr txBox="1"/>
          <p:nvPr>
            <p:ph idx="1" type="body"/>
          </p:nvPr>
        </p:nvSpPr>
        <p:spPr>
          <a:xfrm>
            <a:off x="311700" y="1130850"/>
            <a:ext cx="8520600" cy="34381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1" lang="en-US" sz="1400"/>
              <a:t>Let’s borrow some notation from logical representation</a:t>
            </a:r>
            <a:endParaRPr/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-US" sz="1400"/>
              <a:t>Fluents</a:t>
            </a:r>
            <a:endParaRPr sz="1400"/>
          </a:p>
          <a:p>
            <a:pPr indent="-3175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-US"/>
              <a:t>Symbolic predicate applied to list of arguments (constants or variables)</a:t>
            </a:r>
            <a:endParaRPr/>
          </a:p>
          <a:p>
            <a:pPr indent="-3175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-US"/>
              <a:t>All constants is a </a:t>
            </a:r>
            <a:r>
              <a:rPr i="1" lang="en-US"/>
              <a:t>ground fluent </a:t>
            </a:r>
            <a:r>
              <a:rPr lang="en-US"/>
              <a:t>which values are determined by the state</a:t>
            </a:r>
            <a:endParaRPr/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-US" sz="1400"/>
              <a:t>World States</a:t>
            </a:r>
            <a:endParaRPr sz="1400"/>
          </a:p>
          <a:p>
            <a:pPr indent="-3175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-US"/>
              <a:t> Complete, detailed description of domain geometrically and non-geometrically</a:t>
            </a:r>
            <a:endParaRPr/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-US" sz="1400"/>
              <a:t>Goals</a:t>
            </a:r>
            <a:endParaRPr sz="1400"/>
          </a:p>
          <a:p>
            <a:pPr indent="-3175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-US"/>
              <a:t>Set of world states described using a conjunction of fluents</a:t>
            </a:r>
            <a:endParaRPr sz="1400"/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-US" sz="1400"/>
              <a:t>Operators</a:t>
            </a:r>
            <a:endParaRPr sz="1400"/>
          </a:p>
          <a:p>
            <a:pPr indent="-3175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-US"/>
              <a:t>Primitive actions with STRIPS-style form</a:t>
            </a:r>
            <a:endParaRPr sz="14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1"/>
          <p:cNvSpPr txBox="1"/>
          <p:nvPr>
            <p:ph idx="12" type="sldNum"/>
          </p:nvPr>
        </p:nvSpPr>
        <p:spPr>
          <a:xfrm>
            <a:off x="8595300" y="4844398"/>
            <a:ext cx="548700" cy="29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21" name="Google Shape;121;p21"/>
          <p:cNvSpPr txBox="1"/>
          <p:nvPr>
            <p:ph type="title"/>
          </p:nvPr>
        </p:nvSpPr>
        <p:spPr>
          <a:xfrm>
            <a:off x="311700" y="285151"/>
            <a:ext cx="8520600" cy="84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/>
              <a:t>Infinite Domain </a:t>
            </a:r>
            <a:r>
              <a:rPr lang="en-US"/>
              <a:t>Representation</a:t>
            </a:r>
            <a:endParaRPr/>
          </a:p>
        </p:txBody>
      </p:sp>
      <p:sp>
        <p:nvSpPr>
          <p:cNvPr id="122" name="Google Shape;122;p21"/>
          <p:cNvSpPr txBox="1"/>
          <p:nvPr>
            <p:ph idx="1" type="body"/>
          </p:nvPr>
        </p:nvSpPr>
        <p:spPr>
          <a:xfrm>
            <a:off x="311700" y="1130850"/>
            <a:ext cx="8520600" cy="343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-US" sz="1400"/>
              <a:t>Suggesters</a:t>
            </a:r>
            <a:endParaRPr sz="1400"/>
          </a:p>
          <a:p>
            <a:pPr indent="-3175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-US"/>
              <a:t> maps bindings of variables to restricted domains</a:t>
            </a:r>
            <a:endParaRPr/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-US" sz="1400"/>
              <a:t>Inferential attachments, procedural operators, contradicts attachment, non-deterministic side effects, and more!</a:t>
            </a:r>
            <a:endParaRPr sz="14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